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66" r:id="rId1"/>
  </p:sldMasterIdLst>
  <p:sldIdLst>
    <p:sldId id="257" r:id="rId2"/>
    <p:sldId id="259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4" y="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/>
          <p:cNvSpPr/>
          <p:nvPr/>
        </p:nvSpPr>
        <p:spPr>
          <a:xfrm>
            <a:off x="341086" y="928914"/>
            <a:ext cx="8432800" cy="17707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968189"/>
            <a:ext cx="7799387" cy="1237130"/>
          </a:xfrm>
        </p:spPr>
        <p:txBody>
          <a:bodyPr anchor="b" anchorCtr="0"/>
          <a:lstStyle>
            <a:lvl1pPr algn="r">
              <a:lnSpc>
                <a:spcPts val="5000"/>
              </a:lnSpc>
              <a:defRPr sz="4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07" y="2209799"/>
            <a:ext cx="7799387" cy="466165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AF03-7270-45C2-A683-C5E353EF01A5}" type="datetime4">
              <a:rPr lang="en-US" smtClean="0"/>
              <a:pPr/>
              <a:t>March 6, 2012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492875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EBF5CD18-686B-47A9-AFD5-66CE5FA52A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457200" y="816802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TitleSlide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8229600" cy="356646"/>
          </a:xfrm>
          <a:prstGeom prst="rect">
            <a:avLst/>
          </a:prstGeom>
        </p:spPr>
      </p:pic>
      <p:pic>
        <p:nvPicPr>
          <p:cNvPr id="10" name="Picture 9" descr="TitleSlideBott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700601"/>
            <a:ext cx="8229600" cy="3700199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/>
          <p:cNvSpPr/>
          <p:nvPr/>
        </p:nvSpPr>
        <p:spPr>
          <a:xfrm>
            <a:off x="355600" y="566057"/>
            <a:ext cx="8396514" cy="25980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March 6, 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78666" y="6149788"/>
            <a:ext cx="533400" cy="365125"/>
          </a:xfrm>
          <a:prstGeom prst="rect">
            <a:avLst/>
          </a:prstGeom>
        </p:spPr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33828" y="566057"/>
            <a:ext cx="8454571" cy="21335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032" y="654268"/>
            <a:ext cx="3657600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March 6,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8666" y="6149788"/>
            <a:ext cx="533400" cy="365125"/>
          </a:xfrm>
          <a:prstGeom prst="rect">
            <a:avLst/>
          </a:prstGeom>
        </p:spPr>
        <p:txBody>
          <a:bodyPr/>
          <a:lstStyle/>
          <a:p>
            <a:fld id="{B1AA4845-A08A-4DF4-8D99-E2E7B6D41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55600" y="348343"/>
            <a:ext cx="8432800" cy="23513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5598058" y="3310469"/>
            <a:ext cx="5943600" cy="237061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March 6,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8666" y="6149788"/>
            <a:ext cx="533400" cy="365125"/>
          </a:xfrm>
          <a:prstGeom prst="rect">
            <a:avLst/>
          </a:prstGeom>
        </p:spPr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28032" y="457200"/>
            <a:ext cx="3621024" cy="5943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0"/>
            <a:ext cx="78740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March 6,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8666" y="6149788"/>
            <a:ext cx="533400" cy="365125"/>
          </a:xfrm>
          <a:prstGeom prst="rect">
            <a:avLst/>
          </a:prstGeom>
        </p:spPr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/>
          <p:cNvSpPr/>
          <p:nvPr/>
        </p:nvSpPr>
        <p:spPr>
          <a:xfrm>
            <a:off x="348342" y="362857"/>
            <a:ext cx="8440057" cy="233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VerticalR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668" y="457200"/>
            <a:ext cx="1546230" cy="59436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rot="5400000">
            <a:off x="4074414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9582" y="693738"/>
            <a:ext cx="1491018" cy="5432425"/>
          </a:xfrm>
        </p:spPr>
        <p:txBody>
          <a:bodyPr vert="eaVert" tIns="45720" bIns="4572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3738"/>
            <a:ext cx="6019800" cy="5432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March 6,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8666" y="6149788"/>
            <a:ext cx="533400" cy="365125"/>
          </a:xfrm>
          <a:prstGeom prst="rect">
            <a:avLst/>
          </a:prstGeom>
        </p:spPr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March 6,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26571" y="362857"/>
            <a:ext cx="8440058" cy="25182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8041" y="3575712"/>
            <a:ext cx="5396671" cy="1340467"/>
          </a:xfrm>
        </p:spPr>
        <p:txBody>
          <a:bodyPr tIns="0" bIns="0" anchor="b" anchorCtr="0"/>
          <a:lstStyle>
            <a:lvl1pPr algn="r">
              <a:defRPr sz="4600" b="0" cap="none" baseline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041" y="4980297"/>
            <a:ext cx="5396671" cy="810904"/>
          </a:xfrm>
        </p:spPr>
        <p:txBody>
          <a:bodyPr tIns="0" bIns="0"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3/6/2012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6824" y="649224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7" name="Picture 6" descr="SectionHeaderLef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47" y="457200"/>
            <a:ext cx="2216561" cy="5943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-222366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04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1308" y="2286000"/>
            <a:ext cx="3657600" cy="38401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March 6,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8666" y="6149788"/>
            <a:ext cx="533400" cy="365125"/>
          </a:xfrm>
          <a:prstGeom prst="rect">
            <a:avLst/>
          </a:prstGeom>
        </p:spPr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8032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8032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March 6, 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78666" y="6149788"/>
            <a:ext cx="533400" cy="365125"/>
          </a:xfrm>
          <a:prstGeom prst="rect">
            <a:avLst/>
          </a:prstGeom>
        </p:spPr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84488" y="4484687"/>
            <a:ext cx="3375025" cy="158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050" y="2286001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17,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8666" y="6149788"/>
            <a:ext cx="5334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54050" y="4302966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17,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8666" y="6149788"/>
            <a:ext cx="5334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654085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17,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8666" y="6149788"/>
            <a:ext cx="5334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March 6, 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78666" y="6149788"/>
            <a:ext cx="533400" cy="365125"/>
          </a:xfrm>
          <a:prstGeom prst="rect">
            <a:avLst/>
          </a:prstGeom>
        </p:spPr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unningTop-R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57200" y="457200"/>
            <a:ext cx="8229600" cy="138200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813" y="456252"/>
            <a:ext cx="7824788" cy="1323041"/>
          </a:xfrm>
          <a:prstGeom prst="rect">
            <a:avLst/>
          </a:prstGeom>
          <a:effectLst/>
        </p:spPr>
        <p:txBody>
          <a:bodyPr vert="horz" lIns="91440" tIns="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86000"/>
            <a:ext cx="77978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1981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February 17,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57200" y="184096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67" r:id="rId1"/>
    <p:sldLayoutId id="2147484768" r:id="rId2"/>
    <p:sldLayoutId id="2147484769" r:id="rId3"/>
    <p:sldLayoutId id="2147484770" r:id="rId4"/>
    <p:sldLayoutId id="2147484771" r:id="rId5"/>
    <p:sldLayoutId id="2147484772" r:id="rId6"/>
    <p:sldLayoutId id="2147484773" r:id="rId7"/>
    <p:sldLayoutId id="2147484774" r:id="rId8"/>
    <p:sldLayoutId id="2147484775" r:id="rId9"/>
    <p:sldLayoutId id="2147484776" r:id="rId10"/>
    <p:sldLayoutId id="2147484777" r:id="rId11"/>
    <p:sldLayoutId id="2147484778" r:id="rId12"/>
    <p:sldLayoutId id="2147484779" r:id="rId13"/>
    <p:sldLayoutId id="2147484780" r:id="rId14"/>
  </p:sldLayoutIdLst>
  <p:hf hdr="0"/>
  <p:txStyles>
    <p:titleStyle>
      <a:lvl1pPr algn="r" defTabSz="914400" rtl="0" eaLnBrk="1" latinLnBrk="0" hangingPunct="1">
        <a:lnSpc>
          <a:spcPts val="5400"/>
        </a:lnSpc>
        <a:spcBef>
          <a:spcPct val="0"/>
        </a:spcBef>
        <a:buNone/>
        <a:defRPr sz="5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18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BCC Town Hall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RDA Updates </a:t>
            </a:r>
          </a:p>
          <a:p>
            <a:r>
              <a:rPr lang="en-US" sz="2400" dirty="0" smtClean="0"/>
              <a:t>Genre/Form and Medium of Performance</a:t>
            </a:r>
          </a:p>
          <a:p>
            <a:r>
              <a:rPr lang="en-US" sz="2400" dirty="0" smtClean="0"/>
              <a:t>Thematic </a:t>
            </a:r>
            <a:r>
              <a:rPr lang="en-US" sz="2400" dirty="0"/>
              <a:t>Indexes Used in the Library of Congress/NACO Authority </a:t>
            </a:r>
            <a:r>
              <a:rPr lang="en-US" sz="2400" dirty="0" smtClean="0"/>
              <a:t>File</a:t>
            </a:r>
          </a:p>
          <a:p>
            <a:r>
              <a:rPr lang="en-US" sz="2400" dirty="0"/>
              <a:t>Bibliographic Framework Transition Initiative </a:t>
            </a:r>
            <a:endParaRPr lang="en-US" sz="2400" dirty="0" smtClean="0"/>
          </a:p>
          <a:p>
            <a:r>
              <a:rPr lang="en-US" sz="2400" dirty="0" smtClean="0"/>
              <a:t>BCC Transitions</a:t>
            </a:r>
          </a:p>
          <a:p>
            <a:r>
              <a:rPr lang="en-US" sz="2400" dirty="0" smtClean="0"/>
              <a:t>Q &amp; A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February 17,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861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RDA Rewording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Chris Oliver hired as copy editor</a:t>
            </a:r>
          </a:p>
          <a:p>
            <a:r>
              <a:rPr lang="en-US" dirty="0" smtClean="0"/>
              <a:t>Working on improving readability of certain RDA chapters</a:t>
            </a:r>
          </a:p>
          <a:p>
            <a:pPr lvl="1"/>
            <a:r>
              <a:rPr lang="en-US" dirty="0" smtClean="0"/>
              <a:t>Will not change content or meaning of instructions</a:t>
            </a:r>
          </a:p>
          <a:p>
            <a:pPr lvl="1"/>
            <a:r>
              <a:rPr lang="en-US" dirty="0" smtClean="0"/>
              <a:t>Being reviewed by JSC and U.S. RDA Test Coordinating Committee</a:t>
            </a:r>
          </a:p>
          <a:p>
            <a:r>
              <a:rPr lang="en-US" dirty="0" smtClean="0"/>
              <a:t>Chapters under review (in this order):</a:t>
            </a:r>
          </a:p>
          <a:p>
            <a:pPr lvl="1"/>
            <a:r>
              <a:rPr lang="en-US" dirty="0" smtClean="0"/>
              <a:t>9: Identifying Persons</a:t>
            </a:r>
          </a:p>
          <a:p>
            <a:pPr lvl="1"/>
            <a:r>
              <a:rPr lang="en-US" dirty="0" smtClean="0"/>
              <a:t>10: Identifying Families</a:t>
            </a:r>
          </a:p>
          <a:p>
            <a:pPr lvl="1"/>
            <a:r>
              <a:rPr lang="en-US" dirty="0" smtClean="0"/>
              <a:t>11: Identifying Corporate Bodies</a:t>
            </a:r>
          </a:p>
          <a:p>
            <a:pPr lvl="1"/>
            <a:r>
              <a:rPr lang="en-US" dirty="0" smtClean="0"/>
              <a:t>6: Identifying Works and Expressions</a:t>
            </a:r>
          </a:p>
          <a:p>
            <a:pPr lvl="1"/>
            <a:r>
              <a:rPr lang="en-US" dirty="0" smtClean="0"/>
              <a:t>17: General Guidelines on Recording Primary Relationships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February 17,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RDA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ALCTS Webinars</a:t>
            </a:r>
          </a:p>
          <a:p>
            <a:pPr lvl="1"/>
            <a:r>
              <a:rPr lang="en-US" u="sng" dirty="0" smtClean="0">
                <a:solidFill>
                  <a:schemeClr val="accent1"/>
                </a:solidFill>
              </a:rPr>
              <a:t>http://www.ala.org/ala/mgrps/divs/alcts/confevents/upcoming/webinar/cat/rda.cfm</a:t>
            </a:r>
          </a:p>
          <a:p>
            <a:r>
              <a:rPr lang="en-US" dirty="0" smtClean="0"/>
              <a:t>PCC</a:t>
            </a:r>
          </a:p>
          <a:p>
            <a:pPr lvl="1"/>
            <a:r>
              <a:rPr lang="en-US" dirty="0" smtClean="0"/>
              <a:t>RDA NACO training (info announced on PCCLIST)</a:t>
            </a:r>
          </a:p>
          <a:p>
            <a:pPr lvl="1"/>
            <a:r>
              <a:rPr lang="en-US" dirty="0" smtClean="0"/>
              <a:t>Catalogers Learning Workshop</a:t>
            </a:r>
          </a:p>
          <a:p>
            <a:pPr lvl="2"/>
            <a:r>
              <a:rPr lang="en-US" dirty="0" smtClean="0"/>
              <a:t>Freely available RDA training materials: </a:t>
            </a:r>
            <a:r>
              <a:rPr lang="en-US" u="sng" dirty="0" smtClean="0">
                <a:solidFill>
                  <a:schemeClr val="accent1"/>
                </a:solidFill>
              </a:rPr>
              <a:t>http://www.loc.gov/catworkshop/RDA%20training%20materials/index_PF.html</a:t>
            </a:r>
          </a:p>
          <a:p>
            <a:r>
              <a:rPr lang="en-US" dirty="0" smtClean="0"/>
              <a:t>RDA Toolkit webinars &amp; Virtual User Group</a:t>
            </a:r>
          </a:p>
          <a:p>
            <a:pPr lvl="1"/>
            <a:r>
              <a:rPr lang="en-US" u="sng" dirty="0" smtClean="0">
                <a:solidFill>
                  <a:schemeClr val="accent1"/>
                </a:solidFill>
              </a:rPr>
              <a:t>http://rdatoolkit.org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February 17,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PCC RDA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dozen task groups charged to address all manner of RDA issues</a:t>
            </a:r>
          </a:p>
          <a:p>
            <a:pPr lvl="1"/>
            <a:r>
              <a:rPr lang="en-US" dirty="0" smtClean="0"/>
              <a:t>Most of them will complete their work by mid-May</a:t>
            </a:r>
          </a:p>
          <a:p>
            <a:pPr lvl="1"/>
            <a:r>
              <a:rPr lang="en-US" dirty="0" smtClean="0"/>
              <a:t>Of particular interest:</a:t>
            </a:r>
          </a:p>
          <a:p>
            <a:pPr lvl="2"/>
            <a:r>
              <a:rPr lang="en-US" dirty="0" smtClean="0"/>
              <a:t>RDA Post-Implementation Guidelines TG</a:t>
            </a:r>
          </a:p>
          <a:p>
            <a:pPr lvl="2"/>
            <a:r>
              <a:rPr lang="en-US" dirty="0" smtClean="0"/>
              <a:t>RDA Policy Statements TG</a:t>
            </a:r>
          </a:p>
          <a:p>
            <a:pPr lvl="2"/>
            <a:r>
              <a:rPr lang="en-US" dirty="0" smtClean="0"/>
              <a:t>Acceptable Headings Implementation TG</a:t>
            </a:r>
          </a:p>
          <a:p>
            <a:pPr lvl="2"/>
            <a:r>
              <a:rPr lang="en-US" dirty="0" smtClean="0"/>
              <a:t>TG to Formulate or Recommend PCC/NACO RDA Policy on Authority Issues</a:t>
            </a:r>
          </a:p>
          <a:p>
            <a:pPr lvl="2"/>
            <a:r>
              <a:rPr lang="en-US" dirty="0" smtClean="0"/>
              <a:t>RDA Training Materials TG</a:t>
            </a:r>
          </a:p>
          <a:p>
            <a:pPr lvl="2"/>
            <a:r>
              <a:rPr lang="en-US" dirty="0" smtClean="0"/>
              <a:t>RDA Records TG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February 17,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dex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Codex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odex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alpha val="90000"/>
                <a:satMod val="115000"/>
              </a:schemeClr>
            </a:gs>
            <a:gs pos="100000">
              <a:schemeClr val="phClr">
                <a:shade val="94000"/>
                <a:alpha val="90000"/>
                <a:satMod val="135000"/>
              </a:schemeClr>
            </a:gs>
          </a:gsLst>
          <a:lin ang="5400000" scaled="1"/>
        </a:gradFill>
      </a:fillStyleLst>
      <a:lnStyleLst>
        <a:ln w="158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12700" dir="5400000" rotWithShape="0">
              <a:srgbClr val="525252">
                <a:alpha val="85000"/>
              </a:srgbClr>
            </a:outerShdw>
          </a:effectLst>
          <a:scene3d>
            <a:camera prst="orthographicFront">
              <a:rot lat="0" lon="0" rev="0"/>
            </a:camera>
            <a:lightRig rig="sunrise" dir="t">
              <a:rot lat="0" lon="0" rev="6000000"/>
            </a:lightRig>
          </a:scene3d>
          <a:sp3d prstMaterial="matte">
            <a:bevelT w="50800" h="4445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Codex.thmx</Template>
  <TotalTime>69</TotalTime>
  <Words>213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Codex</vt:lpstr>
      <vt:lpstr>BCC Town Hall</vt:lpstr>
      <vt:lpstr>RDA Rewording Project</vt:lpstr>
      <vt:lpstr>RDA Training</vt:lpstr>
      <vt:lpstr>PCC RDA Activities</vt:lpstr>
    </vt:vector>
  </TitlesOfParts>
  <Company>Univ of Maryland Libraries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BCC Town Hall</dc:title>
  <dc:creator>kglennan</dc:creator>
  <cp:lastModifiedBy>jmatthe2</cp:lastModifiedBy>
  <cp:revision>4</cp:revision>
  <dcterms:created xsi:type="dcterms:W3CDTF">2012-02-15T20:35:58Z</dcterms:created>
  <dcterms:modified xsi:type="dcterms:W3CDTF">2012-03-06T20:02:00Z</dcterms:modified>
</cp:coreProperties>
</file>